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18"/>
  </p:notesMasterIdLst>
  <p:sldIdLst>
    <p:sldId id="264" r:id="rId3"/>
    <p:sldId id="261" r:id="rId4"/>
    <p:sldId id="267" r:id="rId5"/>
    <p:sldId id="268" r:id="rId6"/>
    <p:sldId id="269" r:id="rId7"/>
    <p:sldId id="280" r:id="rId8"/>
    <p:sldId id="287" r:id="rId9"/>
    <p:sldId id="270" r:id="rId10"/>
    <p:sldId id="278" r:id="rId11"/>
    <p:sldId id="281" r:id="rId12"/>
    <p:sldId id="284" r:id="rId13"/>
    <p:sldId id="272" r:id="rId14"/>
    <p:sldId id="288" r:id="rId15"/>
    <p:sldId id="289" r:id="rId16"/>
    <p:sldId id="290" r:id="rId17"/>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g4idoaeQgzJdiO1oOQTqufjXAM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8" d="100"/>
          <a:sy n="48" d="100"/>
        </p:scale>
        <p:origin x="81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customschemas.google.com/relationships/presentationmetadata" Target="metadata"/><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8"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28"/>
          <p:cNvSpPr txBox="1">
            <a:spLocks noGrp="1"/>
          </p:cNvSpPr>
          <p:nvPr>
            <p:ph type="title"/>
          </p:nvPr>
        </p:nvSpPr>
        <p:spPr>
          <a:xfrm>
            <a:off x="2976664" y="274638"/>
            <a:ext cx="5710136"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2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7" name="Google Shape;107;p16"/>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6"/>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6"/>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1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13" name="Google Shape;113;p1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1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9" name="Google Shape;119;p1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20" name="Google Shape;120;p1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1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6" name="Google Shape;126;p1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7" name="Google Shape;127;p1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8" name="Google Shape;128;p1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9" name="Google Shape;129;p1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2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2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40" name="Google Shape;140;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1" name="Google Shape;141;p2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2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2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4"/>
        <p:cNvGrpSpPr/>
        <p:nvPr/>
      </p:nvGrpSpPr>
      <p:grpSpPr>
        <a:xfrm>
          <a:off x="0" y="0"/>
          <a:ext cx="0" cy="0"/>
          <a:chOff x="0" y="0"/>
          <a:chExt cx="0" cy="0"/>
        </a:xfrm>
      </p:grpSpPr>
      <p:sp>
        <p:nvSpPr>
          <p:cNvPr id="145" name="Google Shape;145;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2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7" name="Google Shape;147;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8" name="Google Shape;148;p2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2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2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1"/>
        <p:cNvGrpSpPr/>
        <p:nvPr/>
      </p:nvGrpSpPr>
      <p:grpSpPr>
        <a:xfrm>
          <a:off x="0" y="0"/>
          <a:ext cx="0" cy="0"/>
          <a:chOff x="0" y="0"/>
          <a:chExt cx="0" cy="0"/>
        </a:xfrm>
      </p:grpSpPr>
      <p:sp>
        <p:nvSpPr>
          <p:cNvPr id="152" name="Google Shape;152;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2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4" name="Google Shape;154;p2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2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2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9" name="Google Shape;159;p2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0" name="Google Shape;160;p2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2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2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12250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2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2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3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3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3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3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3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3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3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3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4D48-D170-4A99-BFD3-E039E8C53C35}"/>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en-IN"/>
          </a:p>
        </p:txBody>
      </p:sp>
      <p:sp>
        <p:nvSpPr>
          <p:cNvPr id="3" name="Subtitle 2">
            <a:extLst>
              <a:ext uri="{FF2B5EF4-FFF2-40B4-BE49-F238E27FC236}">
                <a16:creationId xmlns:a16="http://schemas.microsoft.com/office/drawing/2014/main" id="{46B07786-553C-4470-A208-6B41F1E709EB}"/>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24DA5030-E508-441A-905E-9853AB81656D}"/>
              </a:ext>
            </a:extLst>
          </p:cNvPr>
          <p:cNvSpPr>
            <a:spLocks noGrp="1"/>
          </p:cNvSpPr>
          <p:nvPr>
            <p:ph type="dt" sz="half" idx="10"/>
          </p:nvPr>
        </p:nvSpPr>
        <p:spPr/>
        <p:txBody>
          <a:bodyPr/>
          <a:lstStyle/>
          <a:p>
            <a:fld id="{259B31FE-2232-45DA-B2DC-84C192D28310}" type="datetimeFigureOut">
              <a:rPr lang="en-IN" smtClean="0"/>
              <a:t>11-07-2020</a:t>
            </a:fld>
            <a:endParaRPr lang="en-IN"/>
          </a:p>
        </p:txBody>
      </p:sp>
      <p:sp>
        <p:nvSpPr>
          <p:cNvPr id="5" name="Footer Placeholder 4">
            <a:extLst>
              <a:ext uri="{FF2B5EF4-FFF2-40B4-BE49-F238E27FC236}">
                <a16:creationId xmlns:a16="http://schemas.microsoft.com/office/drawing/2014/main" id="{1F3D1D30-BC8B-4DEB-9CB0-832E7904E67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1AEB1E5-EC45-4ECD-AFA8-CE0CA470A76A}"/>
              </a:ext>
            </a:extLst>
          </p:cNvPr>
          <p:cNvSpPr>
            <a:spLocks noGrp="1"/>
          </p:cNvSpPr>
          <p:nvPr>
            <p:ph type="sldNum" sz="quarter" idx="12"/>
          </p:nvPr>
        </p:nvSpPr>
        <p:spPr/>
        <p:txBody>
          <a:bodyPr/>
          <a:lstStyle/>
          <a:p>
            <a:fld id="{3609D4F5-841F-4ED1-A55D-E6AC985BF808}" type="slidenum">
              <a:rPr lang="en-IN" smtClean="0"/>
              <a:t>‹#›</a:t>
            </a:fld>
            <a:endParaRPr lang="en-IN"/>
          </a:p>
        </p:txBody>
      </p:sp>
    </p:spTree>
    <p:extLst>
      <p:ext uri="{BB962C8B-B14F-4D97-AF65-F5344CB8AC3E}">
        <p14:creationId xmlns:p14="http://schemas.microsoft.com/office/powerpoint/2010/main" val="3718338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8"/>
        <p:cNvGrpSpPr/>
        <p:nvPr/>
      </p:nvGrpSpPr>
      <p:grpSpPr>
        <a:xfrm>
          <a:off x="0" y="0"/>
          <a:ext cx="0" cy="0"/>
          <a:chOff x="0" y="0"/>
          <a:chExt cx="0" cy="0"/>
        </a:xfrm>
      </p:grpSpPr>
      <p:sp>
        <p:nvSpPr>
          <p:cNvPr id="99" name="Google Shape;99;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01" name="Google Shape;101;p15"/>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5"/>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5"/>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1.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5" name="Google Shape;15;p11"/>
          <p:cNvPicPr preferRelativeResize="0"/>
          <p:nvPr/>
        </p:nvPicPr>
        <p:blipFill rotWithShape="1">
          <a:blip r:embed="rId10">
            <a:alphaModFix/>
          </a:blip>
          <a:srcRect/>
          <a:stretch/>
        </p:blipFill>
        <p:spPr>
          <a:xfrm>
            <a:off x="15851544" y="354999"/>
            <a:ext cx="2148469" cy="1298612"/>
          </a:xfrm>
          <a:prstGeom prst="rect">
            <a:avLst/>
          </a:prstGeom>
          <a:noFill/>
          <a:ln>
            <a:noFill/>
          </a:ln>
        </p:spPr>
      </p:pic>
      <p:pic>
        <p:nvPicPr>
          <p:cNvPr id="9" name="Picture 8" descr="Logo1.png"/>
          <p:cNvPicPr>
            <a:picLocks noChangeAspect="1"/>
          </p:cNvPicPr>
          <p:nvPr userDrawn="1"/>
        </p:nvPicPr>
        <p:blipFill>
          <a:blip r:embed="rId11"/>
          <a:stretch>
            <a:fillRect/>
          </a:stretch>
        </p:blipFill>
        <p:spPr>
          <a:xfrm>
            <a:off x="272374" y="233464"/>
            <a:ext cx="1715094" cy="1790219"/>
          </a:xfrm>
          <a:prstGeom prst="rect">
            <a:avLst/>
          </a:prstGeom>
        </p:spPr>
      </p:pic>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72"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8" name="Google Shape;88;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 name="Google Shape;89;p1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1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1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92" name="Google Shape;92;p13"/>
          <p:cNvPicPr preferRelativeResize="0"/>
          <p:nvPr/>
        </p:nvPicPr>
        <p:blipFill rotWithShape="1">
          <a:blip r:embed="rId13">
            <a:alphaModFix/>
          </a:blip>
          <a:srcRect/>
          <a:stretch/>
        </p:blipFill>
        <p:spPr>
          <a:xfrm>
            <a:off x="15851544" y="354999"/>
            <a:ext cx="2148469" cy="1298612"/>
          </a:xfrm>
          <a:prstGeom prst="rect">
            <a:avLst/>
          </a:prstGeom>
          <a:noFill/>
          <a:ln>
            <a:noFill/>
          </a:ln>
        </p:spPr>
      </p:pic>
      <p:pic>
        <p:nvPicPr>
          <p:cNvPr id="9" name="Picture 8" descr="Logo1.png"/>
          <p:cNvPicPr>
            <a:picLocks noChangeAspect="1"/>
          </p:cNvPicPr>
          <p:nvPr userDrawn="1"/>
        </p:nvPicPr>
        <p:blipFill>
          <a:blip r:embed="rId14"/>
          <a:stretch>
            <a:fillRect/>
          </a:stretch>
        </p:blipFill>
        <p:spPr>
          <a:xfrm>
            <a:off x="272374" y="233464"/>
            <a:ext cx="1715094" cy="1790219"/>
          </a:xfrm>
          <a:prstGeom prst="rect">
            <a:avLst/>
          </a:prstGeom>
        </p:spPr>
      </p:pic>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4"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BAE913-18B8-4CC8-8860-77DCEB249A3E}"/>
              </a:ext>
            </a:extLst>
          </p:cNvPr>
          <p:cNvSpPr txBox="1"/>
          <p:nvPr/>
        </p:nvSpPr>
        <p:spPr>
          <a:xfrm>
            <a:off x="2922104" y="1828800"/>
            <a:ext cx="13079896" cy="7238713"/>
          </a:xfrm>
          <a:prstGeom prst="rect">
            <a:avLst/>
          </a:prstGeom>
          <a:noFill/>
        </p:spPr>
        <p:txBody>
          <a:bodyPr wrap="square">
            <a:spAutoFit/>
          </a:bodyPr>
          <a:lstStyle/>
          <a:p>
            <a:pPr algn="just">
              <a:lnSpc>
                <a:spcPct val="106000"/>
              </a:lnSpc>
              <a:spcAft>
                <a:spcPts val="0"/>
              </a:spcAft>
            </a:pPr>
            <a:r>
              <a:rPr lang="en-IN"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the past, the shehnai was part of the </a:t>
            </a:r>
            <a:r>
              <a:rPr lang="en-IN" sz="4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naubat</a:t>
            </a:r>
            <a:r>
              <a:rPr lang="en-IN"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or traditional ensemble of nine instruments found at royal courts.</a:t>
            </a:r>
            <a:endParaRPr lang="en-IN"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en-IN"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0"/>
              </a:spcAft>
            </a:pPr>
            <a:r>
              <a:rPr lang="en-IN" sz="40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Ensembles (pronounced ‘</a:t>
            </a:r>
            <a:r>
              <a:rPr lang="en-IN" sz="40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onsomble</a:t>
            </a:r>
            <a:r>
              <a:rPr lang="en-IN" sz="40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things (here, instruments) considered as a group</a:t>
            </a:r>
            <a:endParaRPr lang="en-IN"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en-IN"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0"/>
              </a:spcAft>
            </a:pPr>
            <a:r>
              <a:rPr lang="en-IN"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Till recently it was used only in temples and weddings. The credit for bringing this instrument onto the classical stage goes to </a:t>
            </a:r>
            <a:r>
              <a:rPr lang="en-IN" sz="4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Ustaad</a:t>
            </a:r>
            <a:r>
              <a:rPr lang="en-IN"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Bismillah Khan.</a:t>
            </a:r>
            <a:endParaRPr lang="en-IN"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en-IN"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9605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440B05-7601-4029-8C82-AD0935F5368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10</a:t>
            </a:fld>
            <a:endParaRPr lang="en-US"/>
          </a:p>
        </p:txBody>
      </p:sp>
      <p:pic>
        <p:nvPicPr>
          <p:cNvPr id="8" name="Picture 7">
            <a:extLst>
              <a:ext uri="{FF2B5EF4-FFF2-40B4-BE49-F238E27FC236}">
                <a16:creationId xmlns:a16="http://schemas.microsoft.com/office/drawing/2014/main" id="{7A0DA1A7-234A-4406-A07B-1918B3F6294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637722" y="2385391"/>
            <a:ext cx="9740348" cy="6202018"/>
          </a:xfrm>
          <a:prstGeom prst="rect">
            <a:avLst/>
          </a:prstGeom>
          <a:noFill/>
          <a:ln>
            <a:noFill/>
          </a:ln>
        </p:spPr>
      </p:pic>
    </p:spTree>
    <p:extLst>
      <p:ext uri="{BB962C8B-B14F-4D97-AF65-F5344CB8AC3E}">
        <p14:creationId xmlns:p14="http://schemas.microsoft.com/office/powerpoint/2010/main" val="2384743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E05771-6675-41B7-8586-0903B2F79ED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11</a:t>
            </a:fld>
            <a:endParaRPr lang="en-US"/>
          </a:p>
        </p:txBody>
      </p:sp>
      <p:sp>
        <p:nvSpPr>
          <p:cNvPr id="6" name="TextBox 5">
            <a:extLst>
              <a:ext uri="{FF2B5EF4-FFF2-40B4-BE49-F238E27FC236}">
                <a16:creationId xmlns:a16="http://schemas.microsoft.com/office/drawing/2014/main" id="{96B7DB7E-8929-4C6B-909C-C5C6B174E9BB}"/>
              </a:ext>
            </a:extLst>
          </p:cNvPr>
          <p:cNvSpPr txBox="1"/>
          <p:nvPr/>
        </p:nvSpPr>
        <p:spPr>
          <a:xfrm>
            <a:off x="1610139" y="1706155"/>
            <a:ext cx="15306261" cy="7058214"/>
          </a:xfrm>
          <a:prstGeom prst="rect">
            <a:avLst/>
          </a:prstGeom>
          <a:noFill/>
        </p:spPr>
        <p:txBody>
          <a:bodyPr wrap="square">
            <a:spAutoFit/>
          </a:bodyPr>
          <a:lstStyle/>
          <a:p>
            <a:pPr>
              <a:lnSpc>
                <a:spcPct val="106000"/>
              </a:lnSpc>
              <a:spcAft>
                <a:spcPts val="750"/>
              </a:spcAft>
            </a:pPr>
            <a:r>
              <a:rPr lang="en-IN"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Despite this huge success in the celluloid world, Bismillah Khan’s ventures in film music were limited to two: Vijay Bhatt’s </a:t>
            </a:r>
            <a:r>
              <a:rPr lang="en-IN" sz="3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Gunj</a:t>
            </a:r>
            <a:r>
              <a:rPr lang="en-IN"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IN" sz="3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Uthi</a:t>
            </a:r>
            <a:r>
              <a:rPr lang="en-IN"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Shehnai and Vikram Srinivas’s Kannada venture, </a:t>
            </a:r>
            <a:r>
              <a:rPr lang="en-IN" sz="3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Sanadhi</a:t>
            </a:r>
            <a:r>
              <a:rPr lang="en-IN"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IN" sz="3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Apanna</a:t>
            </a:r>
            <a:r>
              <a:rPr lang="en-IN"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750"/>
              </a:spcAft>
            </a:pPr>
            <a:r>
              <a:rPr lang="en-IN"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IN" sz="32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celluloid: old fashioned way of referring to films</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0"/>
              </a:spcAft>
            </a:pPr>
            <a:r>
              <a:rPr lang="en-IN" sz="32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venture: project that often involves risk, something which has a lot of risk</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en-I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 just can’t come to terms with the artificiality and glamour of the film world,” he says with emphasis</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0"/>
              </a:spcAft>
            </a:pPr>
            <a:r>
              <a:rPr lang="en-IN" sz="32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Emphasis: to lay stress on something</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en-I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Awards and recognition came thick and fast.</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0"/>
              </a:spcAft>
            </a:pPr>
            <a:r>
              <a:rPr lang="en-IN" sz="32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thick and fast: he got a lot of awards and was recognized at many places</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en-I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Bismillah Khan became the first Indian to be invited to perform at the prestigious Lincoln Centre Hall in the United States of America. He also took part in the World Exposition in Montreal, in the Cannes Art Festival and in the Osaka Trade Fair.</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8232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6" name="TextBox 5">
            <a:extLst>
              <a:ext uri="{FF2B5EF4-FFF2-40B4-BE49-F238E27FC236}">
                <a16:creationId xmlns:a16="http://schemas.microsoft.com/office/drawing/2014/main" id="{E75C7B82-B18C-45F8-B57E-38EA5798DA27}"/>
              </a:ext>
            </a:extLst>
          </p:cNvPr>
          <p:cNvSpPr txBox="1"/>
          <p:nvPr/>
        </p:nvSpPr>
        <p:spPr>
          <a:xfrm>
            <a:off x="2425149" y="1570383"/>
            <a:ext cx="13596730" cy="8023863"/>
          </a:xfrm>
          <a:prstGeom prst="rect">
            <a:avLst/>
          </a:prstGeom>
          <a:noFill/>
        </p:spPr>
        <p:txBody>
          <a:bodyPr wrap="square">
            <a:spAutoFit/>
          </a:bodyPr>
          <a:lstStyle/>
          <a:p>
            <a:pPr algn="just">
              <a:lnSpc>
                <a:spcPct val="106000"/>
              </a:lnSpc>
              <a:spcAft>
                <a:spcPts val="0"/>
              </a:spcAft>
            </a:pPr>
            <a:endParaRPr lang="en-IN"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6000"/>
              </a:lnSpc>
              <a:spcAft>
                <a:spcPts val="0"/>
              </a:spcAft>
            </a:pPr>
            <a:r>
              <a:rPr lang="en-IN"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 well known did he become internationally that an auditorium in Teheran was named after him — </a:t>
            </a:r>
            <a:r>
              <a:rPr lang="en-IN"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Tahar</a:t>
            </a:r>
            <a:r>
              <a:rPr lang="en-IN"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IN"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Mosiquee</a:t>
            </a:r>
            <a:r>
              <a:rPr lang="en-IN"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IN"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Ustaad</a:t>
            </a:r>
            <a:r>
              <a:rPr lang="en-IN"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Bismillah Khan.</a:t>
            </a:r>
            <a:endParaRPr lang="en-IN"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en-IN"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3600" i="1"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IN"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National awards like the </a:t>
            </a:r>
            <a:r>
              <a:rPr lang="en-IN"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Padmashri</a:t>
            </a:r>
            <a:r>
              <a:rPr lang="en-IN"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the Padma Bhushan and the Padma Vibhushan were conferred on him.</a:t>
            </a:r>
            <a:endParaRPr lang="en-IN"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en-IN"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36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conferred: given, usually an award or a degree</a:t>
            </a:r>
            <a:endParaRPr lang="en-IN"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750"/>
              </a:spcAft>
            </a:pPr>
            <a:r>
              <a:rPr lang="en-IN"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In 2001, </a:t>
            </a:r>
            <a:r>
              <a:rPr lang="en-IN"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Ustaad</a:t>
            </a:r>
            <a:r>
              <a:rPr lang="en-IN"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Bismillah Khan was awarded India’s highest civilian award, the Bharat </a:t>
            </a:r>
            <a:r>
              <a:rPr lang="en-IN"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Ratna</a:t>
            </a:r>
            <a:r>
              <a:rPr lang="en-IN"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IN"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0"/>
              </a:spcAft>
            </a:pPr>
            <a:r>
              <a:rPr lang="en-IN"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With the coveted award resting on his chest and his eyes glinting with rare happiness he said, “All I would like to say is: Teach your children music, this is Hindustan’s richest tradition; even the West is now coming to learn our music.’’</a:t>
            </a:r>
            <a:endParaRPr lang="en-IN" sz="3600" dirty="0">
              <a:effectLst/>
              <a:latin typeface="Calibri" panose="020F0502020204030204" pitchFamily="34" charset="0"/>
              <a:ea typeface="Calibri" panose="020F0502020204030204" pitchFamily="34" charset="0"/>
              <a:cs typeface="Times New Roman" panose="02020603050405020304" pitchFamily="18" charset="0"/>
            </a:endParaRPr>
          </a:p>
          <a:p>
            <a:r>
              <a:rPr lang="en-IN" sz="1200" dirty="0">
                <a:solidFill>
                  <a:srgbClr val="000000"/>
                </a:solidFill>
                <a:effectLst/>
                <a:latin typeface="Times New Roman" panose="02020603050405020304" pitchFamily="18" charset="0"/>
                <a:ea typeface="Times New Roman" panose="02020603050405020304" pitchFamily="18" charset="0"/>
              </a:rPr>
              <a:t> </a:t>
            </a:r>
            <a:r>
              <a:rPr lang="en-IN" sz="3600" dirty="0">
                <a:solidFill>
                  <a:srgbClr val="0070C0"/>
                </a:solidFill>
                <a:effectLst/>
                <a:latin typeface="Arial" panose="020B0604020202020204" pitchFamily="34" charset="0"/>
                <a:ea typeface="Times New Roman" panose="02020603050405020304" pitchFamily="18" charset="0"/>
              </a:rPr>
              <a:t>coveted: much desired</a:t>
            </a:r>
            <a:endParaRPr lang="en-IN" sz="3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799BBE-A360-49FC-BB8B-959CE97E8C44}"/>
              </a:ext>
            </a:extLst>
          </p:cNvPr>
          <p:cNvSpPr txBox="1"/>
          <p:nvPr/>
        </p:nvSpPr>
        <p:spPr>
          <a:xfrm>
            <a:off x="1530626" y="1252330"/>
            <a:ext cx="14312347" cy="7697620"/>
          </a:xfrm>
          <a:prstGeom prst="rect">
            <a:avLst/>
          </a:prstGeom>
          <a:noFill/>
        </p:spPr>
        <p:txBody>
          <a:bodyPr wrap="square">
            <a:spAutoFit/>
          </a:bodyPr>
          <a:lstStyle/>
          <a:p>
            <a:pPr>
              <a:lnSpc>
                <a:spcPct val="106000"/>
              </a:lnSpc>
              <a:spcAft>
                <a:spcPts val="0"/>
              </a:spcAft>
            </a:pPr>
            <a:r>
              <a:rPr lang="en-IN"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spite of having travelled all over the world — </a:t>
            </a:r>
            <a:r>
              <a:rPr lang="en-IN"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Khansaab</a:t>
            </a:r>
            <a:r>
              <a:rPr lang="en-IN"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as he is fondly called — is exceedingly fond of Banaras and </a:t>
            </a:r>
            <a:r>
              <a:rPr lang="en-IN"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Dumraon</a:t>
            </a:r>
            <a:r>
              <a:rPr lang="en-IN"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and they remain for him the most wonderful towns of the world.</a:t>
            </a:r>
            <a:endParaRPr lang="en-IN"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en-IN"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 student of his once wanted him to head a shehnai school in the U.S.A., and the student promised to recreate the atmosphere of Banaras by replicating the temples there. But </a:t>
            </a:r>
            <a:r>
              <a:rPr lang="en-IN"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Khansaab</a:t>
            </a:r>
            <a:r>
              <a:rPr lang="en-IN"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asked him if he would be able to transport River Ganga as well.</a:t>
            </a:r>
            <a:endParaRPr lang="en-IN"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en-IN"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36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replicating: making a copy of something</a:t>
            </a:r>
            <a:endParaRPr lang="en-IN"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en-IN"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Later he is remembered to have said, “That is why whenever I am in a foreign country, I keep yearning to see Hindustan. While in Mumbai, I think of only Banaras and the holy Ganga. And while in Banaras, I miss the unique mattha of </a:t>
            </a:r>
            <a:r>
              <a:rPr lang="en-IN"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Dumraon</a:t>
            </a:r>
            <a:r>
              <a:rPr lang="en-IN"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IN"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1200"/>
              </a:spcAft>
            </a:pPr>
            <a:r>
              <a:rPr lang="en-IN"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36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yearning – longing, having a desire for something</a:t>
            </a:r>
            <a:endParaRPr lang="en-IN"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6146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E7842D-72B1-44F4-A268-B9095E71BB42}"/>
              </a:ext>
            </a:extLst>
          </p:cNvPr>
          <p:cNvSpPr txBox="1"/>
          <p:nvPr/>
        </p:nvSpPr>
        <p:spPr>
          <a:xfrm>
            <a:off x="2126973" y="1013791"/>
            <a:ext cx="13954539" cy="9542292"/>
          </a:xfrm>
          <a:prstGeom prst="rect">
            <a:avLst/>
          </a:prstGeom>
          <a:noFill/>
        </p:spPr>
        <p:txBody>
          <a:bodyPr wrap="square">
            <a:spAutoFit/>
          </a:bodyPr>
          <a:lstStyle/>
          <a:p>
            <a:pPr>
              <a:lnSpc>
                <a:spcPct val="106000"/>
              </a:lnSpc>
              <a:spcAft>
                <a:spcPts val="0"/>
              </a:spcAft>
            </a:pPr>
            <a:r>
              <a:rPr lang="en-IN"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IN" sz="4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Later he is remembered to have said, “That is why whenever I am in a foreign country, I keep yearning to see Hindustan. While in Mumbai, I think of only Banaras and the holy Ganga. And while in Banaras, I miss the unique mattha of </a:t>
            </a:r>
            <a:r>
              <a:rPr lang="en-IN" sz="4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Dumraon</a:t>
            </a:r>
            <a:r>
              <a:rPr lang="en-IN" sz="4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IN" sz="4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1200"/>
              </a:spcAft>
            </a:pPr>
            <a:r>
              <a:rPr lang="en-IN"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44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yearning – longing, having a desire for something</a:t>
            </a:r>
            <a:endParaRPr lang="en-IN" sz="4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en-IN"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4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Ustaad</a:t>
            </a:r>
            <a:r>
              <a:rPr lang="en-IN" sz="4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Bismillah Khan’s life is a perfect example of the rich, cultural heritage of India, one that effortlessly accepts that a devout Muslim like him can very naturally play the shehnai every morning at the Kashi Vishwanath temple.</a:t>
            </a:r>
            <a:endParaRPr lang="en-IN" sz="4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en-IN"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44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devout: believing strongly in a religion and obeying its laws and following its practices</a:t>
            </a:r>
            <a:endParaRPr lang="en-IN"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3199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85EE34-C703-41FC-8FE6-E26FFD556B55}"/>
              </a:ext>
            </a:extLst>
          </p:cNvPr>
          <p:cNvSpPr txBox="1"/>
          <p:nvPr/>
        </p:nvSpPr>
        <p:spPr>
          <a:xfrm>
            <a:off x="3319669" y="1490870"/>
            <a:ext cx="11966713" cy="6895927"/>
          </a:xfrm>
          <a:prstGeom prst="rect">
            <a:avLst/>
          </a:prstGeom>
          <a:noFill/>
        </p:spPr>
        <p:txBody>
          <a:bodyPr wrap="square">
            <a:spAutoFit/>
          </a:bodyPr>
          <a:lstStyle/>
          <a:p>
            <a:pPr algn="just">
              <a:lnSpc>
                <a:spcPct val="106000"/>
              </a:lnSpc>
              <a:spcAft>
                <a:spcPts val="0"/>
              </a:spcAft>
            </a:pPr>
            <a:r>
              <a:rPr lang="en-IN" sz="6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Ustaad</a:t>
            </a:r>
            <a:r>
              <a:rPr lang="en-IN" sz="6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Bismillah Khan passed away on 21 August 2006 at the age of ninety after a prolonged illness. He was given a state funeral and the Government of India declared one day of national mourning.</a:t>
            </a:r>
            <a:endParaRPr lang="en-IN" sz="6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3529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3CD516-7602-481B-8FEF-D76AE287FAF8}"/>
              </a:ext>
            </a:extLst>
          </p:cNvPr>
          <p:cNvSpPr/>
          <p:nvPr/>
        </p:nvSpPr>
        <p:spPr>
          <a:xfrm>
            <a:off x="8510621" y="2113222"/>
            <a:ext cx="8524653" cy="3352916"/>
          </a:xfrm>
          <a:prstGeom prst="rect">
            <a:avLst/>
          </a:prstGeom>
        </p:spPr>
        <p:txBody>
          <a:bodyPr vert="horz" lIns="137160" tIns="68580" rIns="137160" bIns="68580" rtlCol="0" anchor="b">
            <a:normAutofit fontScale="25000" lnSpcReduction="20000"/>
          </a:bodyPr>
          <a:lstStyle/>
          <a:p>
            <a:pPr>
              <a:lnSpc>
                <a:spcPct val="90000"/>
              </a:lnSpc>
              <a:spcBef>
                <a:spcPct val="0"/>
              </a:spcBef>
              <a:spcAft>
                <a:spcPts val="800"/>
              </a:spcAft>
            </a:pPr>
            <a:r>
              <a:rPr lang="en-US" sz="4500" b="1" dirty="0">
                <a:solidFill>
                  <a:srgbClr val="FFFFFF"/>
                </a:solidFill>
                <a:latin typeface="+mj-lt"/>
                <a:ea typeface="+mj-ea"/>
                <a:cs typeface="+mj-cs"/>
              </a:rPr>
              <a:t>STARTING JOURNE</a:t>
            </a:r>
            <a:r>
              <a:rPr lang="en-US" sz="4800" b="1" dirty="0">
                <a:solidFill>
                  <a:srgbClr val="FFFFFF"/>
                </a:solidFill>
              </a:rPr>
              <a:t>STARTING JOURNEY:</a:t>
            </a:r>
          </a:p>
          <a:p>
            <a:pPr>
              <a:lnSpc>
                <a:spcPct val="90000"/>
              </a:lnSpc>
              <a:spcBef>
                <a:spcPct val="0"/>
              </a:spcBef>
              <a:spcAft>
                <a:spcPts val="800"/>
              </a:spcAft>
            </a:pPr>
            <a:r>
              <a:rPr lang="en-US" sz="4800" b="1" dirty="0">
                <a:solidFill>
                  <a:srgbClr val="FFFFFF"/>
                </a:solidFill>
              </a:rPr>
              <a:t> 1976 (FROM PLYMOUTH)</a:t>
            </a:r>
          </a:p>
          <a:p>
            <a:pPr>
              <a:lnSpc>
                <a:spcPct val="90000"/>
              </a:lnSpc>
              <a:spcBef>
                <a:spcPct val="0"/>
              </a:spcBef>
              <a:spcAft>
                <a:spcPts val="800"/>
              </a:spcAft>
            </a:pPr>
            <a:r>
              <a:rPr lang="en-US" sz="4800" b="1" dirty="0">
                <a:solidFill>
                  <a:srgbClr val="FFFFFF"/>
                </a:solidFill>
              </a:rPr>
              <a:t>ACCOMPANIED BY WIFE MARY,SON JONATHAN,DAUGHTER SUZZANE</a:t>
            </a:r>
          </a:p>
          <a:p>
            <a:pPr>
              <a:lnSpc>
                <a:spcPct val="90000"/>
              </a:lnSpc>
              <a:spcBef>
                <a:spcPct val="0"/>
              </a:spcBef>
              <a:spcAft>
                <a:spcPts val="1200"/>
              </a:spcAft>
            </a:pPr>
            <a:r>
              <a:rPr lang="en-US" sz="4500" b="1" dirty="0">
                <a:solidFill>
                  <a:srgbClr val="FFFFFF"/>
                </a:solidFill>
                <a:latin typeface="+mj-lt"/>
                <a:ea typeface="+mj-ea"/>
                <a:cs typeface="+mj-cs"/>
              </a:rPr>
              <a:t>Y:</a:t>
            </a:r>
          </a:p>
          <a:p>
            <a:pPr>
              <a:lnSpc>
                <a:spcPct val="90000"/>
              </a:lnSpc>
              <a:spcBef>
                <a:spcPct val="0"/>
              </a:spcBef>
              <a:spcAft>
                <a:spcPts val="800"/>
              </a:spcAft>
            </a:pPr>
            <a:r>
              <a:rPr lang="en-US" sz="4500" b="1" dirty="0">
                <a:solidFill>
                  <a:srgbClr val="FFFFFF"/>
                </a:solidFill>
                <a:latin typeface="+mj-lt"/>
                <a:ea typeface="+mj-ea"/>
                <a:cs typeface="+mj-cs"/>
              </a:rPr>
              <a:t> 1976 (FROM PLY</a:t>
            </a:r>
            <a:r>
              <a:rPr lang="en-US" sz="4800" b="1" dirty="0">
                <a:solidFill>
                  <a:srgbClr val="FFFFFF"/>
                </a:solidFill>
              </a:rPr>
              <a:t>STARTING JOURNEY:</a:t>
            </a:r>
          </a:p>
          <a:p>
            <a:pPr>
              <a:lnSpc>
                <a:spcPct val="90000"/>
              </a:lnSpc>
              <a:spcBef>
                <a:spcPct val="0"/>
              </a:spcBef>
              <a:spcAft>
                <a:spcPts val="800"/>
              </a:spcAft>
            </a:pPr>
            <a:r>
              <a:rPr lang="en-US" sz="4800" b="1" dirty="0">
                <a:solidFill>
                  <a:srgbClr val="FFFFFF"/>
                </a:solidFill>
              </a:rPr>
              <a:t> 1976 (FROM PLYMOUTH)</a:t>
            </a:r>
          </a:p>
          <a:p>
            <a:pPr lvl="0">
              <a:lnSpc>
                <a:spcPct val="90000"/>
              </a:lnSpc>
              <a:spcBef>
                <a:spcPct val="0"/>
              </a:spcBef>
              <a:spcAft>
                <a:spcPts val="800"/>
              </a:spcAft>
              <a:buClrTx/>
            </a:pPr>
            <a:r>
              <a:rPr lang="en-US" sz="4800" b="1" dirty="0">
                <a:solidFill>
                  <a:srgbClr val="FFFFFF"/>
                </a:solidFill>
              </a:rPr>
              <a:t>ACCOMPA</a:t>
            </a:r>
            <a:r>
              <a:rPr lang="en-US" sz="3000" b="1" kern="1200" dirty="0">
                <a:solidFill>
                  <a:srgbClr val="FFFFFF"/>
                </a:solidFill>
                <a:latin typeface="Calibri Light" panose="020F0302020204030204"/>
                <a:ea typeface="+mn-ea"/>
                <a:cs typeface="+mn-cs"/>
              </a:rPr>
              <a:t>STARTING JOURNEY:</a:t>
            </a:r>
          </a:p>
          <a:p>
            <a:pPr lvl="0">
              <a:lnSpc>
                <a:spcPct val="90000"/>
              </a:lnSpc>
              <a:spcBef>
                <a:spcPct val="0"/>
              </a:spcBef>
              <a:spcAft>
                <a:spcPts val="800"/>
              </a:spcAft>
              <a:buClrTx/>
            </a:pPr>
            <a:r>
              <a:rPr lang="en-US" sz="3000" b="1" kern="1200" dirty="0">
                <a:solidFill>
                  <a:srgbClr val="FFFFFF"/>
                </a:solidFill>
                <a:latin typeface="Calibri Light" panose="020F0302020204030204"/>
                <a:ea typeface="+mn-ea"/>
                <a:cs typeface="+mn-cs"/>
              </a:rPr>
              <a:t> 1976 (FROM PLYMOUTH)</a:t>
            </a:r>
          </a:p>
          <a:p>
            <a:pPr>
              <a:lnSpc>
                <a:spcPct val="90000"/>
              </a:lnSpc>
              <a:spcBef>
                <a:spcPct val="0"/>
              </a:spcBef>
              <a:spcAft>
                <a:spcPts val="800"/>
              </a:spcAft>
            </a:pPr>
            <a:r>
              <a:rPr lang="en-US" sz="3000" b="1" kern="1200" dirty="0">
                <a:solidFill>
                  <a:srgbClr val="FFFFFF"/>
                </a:solidFill>
                <a:latin typeface="Calibri Light" panose="020F0302020204030204"/>
                <a:ea typeface="+mn-ea"/>
                <a:cs typeface="+mn-cs"/>
              </a:rPr>
              <a:t>ACCOMPANIE</a:t>
            </a:r>
            <a:r>
              <a:rPr lang="en-US" sz="3200" b="1" dirty="0">
                <a:solidFill>
                  <a:srgbClr val="FFFFFF"/>
                </a:solidFill>
              </a:rPr>
              <a:t>STARTING JOURNEY:</a:t>
            </a:r>
          </a:p>
          <a:p>
            <a:pPr>
              <a:lnSpc>
                <a:spcPct val="90000"/>
              </a:lnSpc>
              <a:spcBef>
                <a:spcPct val="0"/>
              </a:spcBef>
              <a:spcAft>
                <a:spcPts val="800"/>
              </a:spcAft>
            </a:pPr>
            <a:r>
              <a:rPr lang="en-US" sz="3200" b="1" dirty="0">
                <a:solidFill>
                  <a:srgbClr val="FFFFFF"/>
                </a:solidFill>
              </a:rPr>
              <a:t> 1976 (FROM PLYMOUTH)</a:t>
            </a:r>
          </a:p>
          <a:p>
            <a:pPr>
              <a:lnSpc>
                <a:spcPct val="90000"/>
              </a:lnSpc>
              <a:spcBef>
                <a:spcPct val="0"/>
              </a:spcBef>
              <a:spcAft>
                <a:spcPts val="800"/>
              </a:spcAft>
            </a:pPr>
            <a:r>
              <a:rPr lang="en-US" sz="3200" b="1" dirty="0">
                <a:solidFill>
                  <a:srgbClr val="FFFFFF"/>
                </a:solidFill>
              </a:rPr>
              <a:t>ACCOMPANIED BY WIFE MARY,SON JONATHAN,DAUGHTER SUZZANE</a:t>
            </a:r>
          </a:p>
          <a:p>
            <a:pPr lvl="0">
              <a:lnSpc>
                <a:spcPct val="90000"/>
              </a:lnSpc>
              <a:spcBef>
                <a:spcPct val="0"/>
              </a:spcBef>
              <a:spcAft>
                <a:spcPts val="800"/>
              </a:spcAft>
              <a:buClrTx/>
            </a:pPr>
            <a:r>
              <a:rPr lang="en-US" sz="3000" b="1" kern="1200" dirty="0">
                <a:solidFill>
                  <a:srgbClr val="FFFFFF"/>
                </a:solidFill>
                <a:latin typeface="Calibri Light" panose="020F0302020204030204"/>
                <a:ea typeface="+mn-ea"/>
                <a:cs typeface="+mn-cs"/>
              </a:rPr>
              <a:t>D BY WIFE MARY,SON JONATHAN,DAUGHTER SUZZANE</a:t>
            </a:r>
          </a:p>
          <a:p>
            <a:pPr>
              <a:lnSpc>
                <a:spcPct val="90000"/>
              </a:lnSpc>
              <a:spcBef>
                <a:spcPct val="0"/>
              </a:spcBef>
              <a:spcAft>
                <a:spcPts val="800"/>
              </a:spcAft>
            </a:pPr>
            <a:r>
              <a:rPr lang="en-US" sz="4800" b="1" dirty="0">
                <a:solidFill>
                  <a:srgbClr val="FFFFFF"/>
                </a:solidFill>
              </a:rPr>
              <a:t>NIED BY WIFE MARY,SON JONATHAN,DAUGHTER SUZZANE</a:t>
            </a:r>
          </a:p>
          <a:p>
            <a:pPr>
              <a:lnSpc>
                <a:spcPct val="90000"/>
              </a:lnSpc>
              <a:spcBef>
                <a:spcPct val="0"/>
              </a:spcBef>
              <a:spcAft>
                <a:spcPts val="1200"/>
              </a:spcAft>
            </a:pPr>
            <a:r>
              <a:rPr lang="en-US" sz="4500" b="1" dirty="0">
                <a:solidFill>
                  <a:srgbClr val="FFFFFF"/>
                </a:solidFill>
                <a:latin typeface="+mj-lt"/>
                <a:ea typeface="+mj-ea"/>
                <a:cs typeface="+mj-cs"/>
              </a:rPr>
              <a:t>MOUTH)</a:t>
            </a:r>
          </a:p>
          <a:p>
            <a:pPr>
              <a:lnSpc>
                <a:spcPct val="90000"/>
              </a:lnSpc>
              <a:spcBef>
                <a:spcPct val="0"/>
              </a:spcBef>
              <a:spcAft>
                <a:spcPts val="1200"/>
              </a:spcAft>
            </a:pPr>
            <a:r>
              <a:rPr lang="en-US" sz="4500" b="1" dirty="0">
                <a:solidFill>
                  <a:srgbClr val="FFFFFF"/>
                </a:solidFill>
                <a:latin typeface="+mj-lt"/>
                <a:ea typeface="+mj-ea"/>
                <a:cs typeface="+mj-cs"/>
              </a:rPr>
              <a:t>ACCOMPANIED BY WIFE MARY,SON JONATHAN,DAUGHTER SUZZANE</a:t>
            </a:r>
          </a:p>
        </p:txBody>
      </p:sp>
      <p:pic>
        <p:nvPicPr>
          <p:cNvPr id="2" name="Picture 1">
            <a:extLst>
              <a:ext uri="{FF2B5EF4-FFF2-40B4-BE49-F238E27FC236}">
                <a16:creationId xmlns:a16="http://schemas.microsoft.com/office/drawing/2014/main" id="{032FC342-FC0B-4F35-A290-73E42765CF3C}"/>
              </a:ext>
            </a:extLst>
          </p:cNvPr>
          <p:cNvPicPr>
            <a:picLocks noChangeAspect="1"/>
          </p:cNvPicPr>
          <p:nvPr/>
        </p:nvPicPr>
        <p:blipFill>
          <a:blip r:embed="rId2"/>
          <a:stretch>
            <a:fillRect/>
          </a:stretch>
        </p:blipFill>
        <p:spPr>
          <a:xfrm>
            <a:off x="10277061" y="4225972"/>
            <a:ext cx="5804452" cy="2870567"/>
          </a:xfrm>
          <a:prstGeom prst="rect">
            <a:avLst/>
          </a:prstGeom>
        </p:spPr>
      </p:pic>
      <p:pic>
        <p:nvPicPr>
          <p:cNvPr id="6" name="Picture 5">
            <a:extLst>
              <a:ext uri="{FF2B5EF4-FFF2-40B4-BE49-F238E27FC236}">
                <a16:creationId xmlns:a16="http://schemas.microsoft.com/office/drawing/2014/main" id="{A5575FAB-1184-47E9-A8D7-E828F0A8724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15409" y="2385391"/>
            <a:ext cx="10436087" cy="5788387"/>
          </a:xfrm>
          <a:prstGeom prst="rect">
            <a:avLst/>
          </a:prstGeom>
          <a:noFill/>
          <a:ln>
            <a:noFill/>
          </a:ln>
        </p:spPr>
      </p:pic>
    </p:spTree>
    <p:extLst>
      <p:ext uri="{BB962C8B-B14F-4D97-AF65-F5344CB8AC3E}">
        <p14:creationId xmlns:p14="http://schemas.microsoft.com/office/powerpoint/2010/main" val="2722049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C0FD1E-A244-49B3-A721-67F6AC376D7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a:t>
            </a:fld>
            <a:endParaRPr lang="en-US"/>
          </a:p>
        </p:txBody>
      </p:sp>
      <p:sp>
        <p:nvSpPr>
          <p:cNvPr id="6" name="Rectangle 5">
            <a:extLst>
              <a:ext uri="{FF2B5EF4-FFF2-40B4-BE49-F238E27FC236}">
                <a16:creationId xmlns:a16="http://schemas.microsoft.com/office/drawing/2014/main" id="{452E36D5-DC8F-42B5-B13B-58421CDA30AE}"/>
              </a:ext>
            </a:extLst>
          </p:cNvPr>
          <p:cNvSpPr/>
          <p:nvPr/>
        </p:nvSpPr>
        <p:spPr>
          <a:xfrm>
            <a:off x="4572000" y="4703893"/>
            <a:ext cx="9144000" cy="879215"/>
          </a:xfrm>
          <a:prstGeom prst="rect">
            <a:avLst/>
          </a:prstGeom>
        </p:spPr>
        <p:txBody>
          <a:bodyPr>
            <a:spAutoFit/>
          </a:bodyPr>
          <a:lstStyle/>
          <a:p>
            <a:pPr>
              <a:lnSpc>
                <a:spcPct val="90000"/>
              </a:lnSpc>
              <a:spcBef>
                <a:spcPct val="0"/>
              </a:spcBef>
              <a:spcAft>
                <a:spcPts val="800"/>
              </a:spcAft>
            </a:pPr>
            <a:r>
              <a:rPr lang="en-US" b="1" dirty="0">
                <a:solidFill>
                  <a:srgbClr val="FFFFFF"/>
                </a:solidFill>
              </a:rPr>
              <a:t>STARTING JOURNEY:</a:t>
            </a:r>
          </a:p>
          <a:p>
            <a:pPr>
              <a:lnSpc>
                <a:spcPct val="90000"/>
              </a:lnSpc>
              <a:spcBef>
                <a:spcPct val="0"/>
              </a:spcBef>
              <a:spcAft>
                <a:spcPts val="800"/>
              </a:spcAft>
            </a:pPr>
            <a:r>
              <a:rPr lang="en-US" b="1" dirty="0">
                <a:solidFill>
                  <a:srgbClr val="FFFFFF"/>
                </a:solidFill>
              </a:rPr>
              <a:t> 1976 (FROM PLYMOUTH)</a:t>
            </a:r>
          </a:p>
          <a:p>
            <a:pPr>
              <a:lnSpc>
                <a:spcPct val="90000"/>
              </a:lnSpc>
              <a:spcBef>
                <a:spcPct val="0"/>
              </a:spcBef>
              <a:spcAft>
                <a:spcPts val="800"/>
              </a:spcAft>
            </a:pPr>
            <a:r>
              <a:rPr lang="en-US" b="1" dirty="0">
                <a:solidFill>
                  <a:srgbClr val="FFFFFF"/>
                </a:solidFill>
              </a:rPr>
              <a:t>ACCOMPANIED BY WIFE MARY,SON JONATHAN,DAUGHTER SUZZANE</a:t>
            </a:r>
          </a:p>
        </p:txBody>
      </p:sp>
      <p:sp>
        <p:nvSpPr>
          <p:cNvPr id="7" name="Rectangle 6">
            <a:extLst>
              <a:ext uri="{FF2B5EF4-FFF2-40B4-BE49-F238E27FC236}">
                <a16:creationId xmlns:a16="http://schemas.microsoft.com/office/drawing/2014/main" id="{AE01F0A4-9603-4525-B696-76CC5386DDA7}"/>
              </a:ext>
            </a:extLst>
          </p:cNvPr>
          <p:cNvSpPr/>
          <p:nvPr/>
        </p:nvSpPr>
        <p:spPr>
          <a:xfrm>
            <a:off x="10495722" y="4163745"/>
            <a:ext cx="3220278" cy="3206006"/>
          </a:xfrm>
          <a:prstGeom prst="rect">
            <a:avLst/>
          </a:prstGeom>
        </p:spPr>
        <p:txBody>
          <a:bodyPr wrap="square">
            <a:spAutoFit/>
          </a:bodyPr>
          <a:lstStyle/>
          <a:p>
            <a:pPr lvl="0">
              <a:lnSpc>
                <a:spcPct val="90000"/>
              </a:lnSpc>
              <a:spcBef>
                <a:spcPct val="0"/>
              </a:spcBef>
              <a:spcAft>
                <a:spcPts val="800"/>
              </a:spcAft>
              <a:buClrTx/>
            </a:pPr>
            <a:r>
              <a:rPr lang="en-US" sz="3000" b="1" kern="1200" dirty="0">
                <a:solidFill>
                  <a:srgbClr val="FFFFFF"/>
                </a:solidFill>
                <a:latin typeface="Calibri Light" panose="020F0302020204030204"/>
                <a:ea typeface="+mn-ea"/>
                <a:cs typeface="+mn-cs"/>
              </a:rPr>
              <a:t>STARTING JOURNEY:</a:t>
            </a:r>
          </a:p>
          <a:p>
            <a:pPr lvl="0">
              <a:lnSpc>
                <a:spcPct val="90000"/>
              </a:lnSpc>
              <a:spcBef>
                <a:spcPct val="0"/>
              </a:spcBef>
              <a:spcAft>
                <a:spcPts val="800"/>
              </a:spcAft>
              <a:buClrTx/>
            </a:pPr>
            <a:r>
              <a:rPr lang="en-US" sz="3000" b="1" kern="1200" dirty="0">
                <a:solidFill>
                  <a:srgbClr val="FFFFFF"/>
                </a:solidFill>
                <a:latin typeface="Calibri Light" panose="020F0302020204030204"/>
                <a:ea typeface="+mn-ea"/>
                <a:cs typeface="+mn-cs"/>
              </a:rPr>
              <a:t> 1976 (FROM PLYMOUTH)</a:t>
            </a:r>
          </a:p>
          <a:p>
            <a:pPr lvl="0">
              <a:lnSpc>
                <a:spcPct val="90000"/>
              </a:lnSpc>
              <a:spcBef>
                <a:spcPct val="0"/>
              </a:spcBef>
              <a:spcAft>
                <a:spcPts val="800"/>
              </a:spcAft>
              <a:buClrTx/>
            </a:pPr>
            <a:r>
              <a:rPr lang="en-US" sz="3000" b="1" kern="1200" dirty="0">
                <a:solidFill>
                  <a:srgbClr val="FFFFFF"/>
                </a:solidFill>
                <a:latin typeface="Calibri Light" panose="020F0302020204030204"/>
                <a:ea typeface="+mn-ea"/>
                <a:cs typeface="+mn-cs"/>
              </a:rPr>
              <a:t>ACCOMPANIED BY WIFE MARY,SON JONATHAN,DAUGHTER SUZZANE</a:t>
            </a:r>
          </a:p>
        </p:txBody>
      </p:sp>
      <p:sp>
        <p:nvSpPr>
          <p:cNvPr id="10" name="TextBox 9">
            <a:extLst>
              <a:ext uri="{FF2B5EF4-FFF2-40B4-BE49-F238E27FC236}">
                <a16:creationId xmlns:a16="http://schemas.microsoft.com/office/drawing/2014/main" id="{744C38EC-3DD3-487C-96D9-DEC3D8D92EE3}"/>
              </a:ext>
            </a:extLst>
          </p:cNvPr>
          <p:cNvSpPr txBox="1"/>
          <p:nvPr/>
        </p:nvSpPr>
        <p:spPr>
          <a:xfrm>
            <a:off x="1451113" y="1133062"/>
            <a:ext cx="15167113" cy="8044382"/>
          </a:xfrm>
          <a:prstGeom prst="rect">
            <a:avLst/>
          </a:prstGeom>
          <a:noFill/>
        </p:spPr>
        <p:txBody>
          <a:bodyPr wrap="square">
            <a:spAutoFit/>
          </a:bodyPr>
          <a:lstStyle/>
          <a:p>
            <a:pPr algn="just">
              <a:lnSpc>
                <a:spcPct val="106000"/>
              </a:lnSpc>
              <a:spcAft>
                <a:spcPts val="0"/>
              </a:spcAft>
            </a:pPr>
            <a:r>
              <a:rPr lang="en-IN"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 a five-year old, Bismillah Khan played </a:t>
            </a:r>
            <a:r>
              <a:rPr lang="en-IN" sz="4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gilli</a:t>
            </a:r>
            <a:r>
              <a:rPr lang="en-IN"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IN" sz="4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danda</a:t>
            </a:r>
            <a:r>
              <a:rPr lang="en-IN"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near a pond in the ancient estate of </a:t>
            </a:r>
            <a:r>
              <a:rPr lang="en-IN" sz="4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Dumraon</a:t>
            </a:r>
            <a:r>
              <a:rPr lang="en-IN"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in Bihar.</a:t>
            </a:r>
            <a:endParaRPr lang="en-IN"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0"/>
              </a:spcAft>
            </a:pPr>
            <a:r>
              <a:rPr lang="en-IN" sz="4000" i="1"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IN"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1200"/>
              </a:spcAft>
            </a:pPr>
            <a:r>
              <a:rPr lang="en-IN"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 would regularly go to the nearby </a:t>
            </a:r>
            <a:r>
              <a:rPr lang="en-IN" sz="4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Bihariji</a:t>
            </a:r>
            <a:r>
              <a:rPr lang="en-IN"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temple to sing the Bhojpuri ‘</a:t>
            </a:r>
            <a:r>
              <a:rPr lang="en-IN" sz="4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Chaita</a:t>
            </a:r>
            <a:r>
              <a:rPr lang="en-IN"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the end of which he would earn a big laddu weighing 1.25 kg, a prize given by the local Maharaja.</a:t>
            </a:r>
            <a:endParaRPr lang="en-IN"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0"/>
              </a:spcAft>
            </a:pPr>
            <a:r>
              <a:rPr lang="en-IN" sz="40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Laddu or </a:t>
            </a:r>
            <a:r>
              <a:rPr lang="en-IN" sz="40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laddoo</a:t>
            </a:r>
            <a:r>
              <a:rPr lang="en-IN" sz="40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are sphere-shaped sweets originated in the Indian subcontinent. </a:t>
            </a:r>
            <a:endParaRPr lang="en-IN"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en-IN"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happened 80 years ago, and the little boy has travelled far to earn the highest civilian award in India — the Bharat </a:t>
            </a:r>
            <a:r>
              <a:rPr lang="en-IN" sz="4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Ratna</a:t>
            </a:r>
            <a:r>
              <a:rPr lang="en-IN"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IN"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en-IN"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Born on 21 March 1916, Bismillah belongs to a well-known family of musicians from Bihar.</a:t>
            </a:r>
            <a:endParaRPr lang="en-IN"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2904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E97082-E8B1-4BC2-B34B-56B3678679BD}"/>
              </a:ext>
            </a:extLst>
          </p:cNvPr>
          <p:cNvSpPr>
            <a:spLocks noGrp="1"/>
          </p:cNvSpPr>
          <p:nvPr>
            <p:ph type="sldNum" idx="12"/>
          </p:nvPr>
        </p:nvSpPr>
        <p:spPr>
          <a:xfrm>
            <a:off x="15240000" y="9163878"/>
            <a:ext cx="2133600" cy="840547"/>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a:t>
            </a:fld>
            <a:endParaRPr lang="en-US" dirty="0"/>
          </a:p>
        </p:txBody>
      </p:sp>
      <p:sp>
        <p:nvSpPr>
          <p:cNvPr id="5" name="Rectangle 4">
            <a:extLst>
              <a:ext uri="{FF2B5EF4-FFF2-40B4-BE49-F238E27FC236}">
                <a16:creationId xmlns:a16="http://schemas.microsoft.com/office/drawing/2014/main" id="{1BF936BC-B562-462D-900D-47C8B329AD6E}"/>
              </a:ext>
            </a:extLst>
          </p:cNvPr>
          <p:cNvSpPr/>
          <p:nvPr/>
        </p:nvSpPr>
        <p:spPr>
          <a:xfrm>
            <a:off x="4572000" y="4852138"/>
            <a:ext cx="9144000" cy="582724"/>
          </a:xfrm>
          <a:prstGeom prst="rect">
            <a:avLst/>
          </a:prstGeom>
        </p:spPr>
        <p:txBody>
          <a:bodyPr>
            <a:spAutoFit/>
          </a:bodyPr>
          <a:lstStyle/>
          <a:p>
            <a:pPr algn="ctr">
              <a:lnSpc>
                <a:spcPct val="90000"/>
              </a:lnSpc>
              <a:spcBef>
                <a:spcPct val="0"/>
              </a:spcBef>
              <a:spcAft>
                <a:spcPts val="800"/>
              </a:spcAft>
            </a:pPr>
            <a:r>
              <a:rPr lang="en-US" kern="1200" dirty="0">
                <a:solidFill>
                  <a:srgbClr val="FFFFFF"/>
                </a:solidFill>
              </a:rPr>
              <a:t>CREWMEN – LARRY VIGIL  AND </a:t>
            </a:r>
          </a:p>
          <a:p>
            <a:pPr algn="ctr">
              <a:lnSpc>
                <a:spcPct val="90000"/>
              </a:lnSpc>
              <a:spcBef>
                <a:spcPct val="0"/>
              </a:spcBef>
              <a:spcAft>
                <a:spcPts val="800"/>
              </a:spcAft>
            </a:pPr>
            <a:r>
              <a:rPr lang="en-US" kern="1200" dirty="0">
                <a:solidFill>
                  <a:srgbClr val="FFFFFF"/>
                </a:solidFill>
              </a:rPr>
              <a:t>SWISS HERB SEIGLER</a:t>
            </a:r>
          </a:p>
        </p:txBody>
      </p:sp>
      <p:sp>
        <p:nvSpPr>
          <p:cNvPr id="8" name="TextBox 7">
            <a:extLst>
              <a:ext uri="{FF2B5EF4-FFF2-40B4-BE49-F238E27FC236}">
                <a16:creationId xmlns:a16="http://schemas.microsoft.com/office/drawing/2014/main" id="{7D3346AF-3746-404D-A6C2-E5144B6CFF5C}"/>
              </a:ext>
            </a:extLst>
          </p:cNvPr>
          <p:cNvSpPr txBox="1"/>
          <p:nvPr/>
        </p:nvSpPr>
        <p:spPr>
          <a:xfrm>
            <a:off x="2763077" y="854766"/>
            <a:ext cx="13795513" cy="11805411"/>
          </a:xfrm>
          <a:prstGeom prst="rect">
            <a:avLst/>
          </a:prstGeom>
          <a:noFill/>
        </p:spPr>
        <p:txBody>
          <a:bodyPr wrap="square">
            <a:spAutoFit/>
          </a:bodyPr>
          <a:lstStyle/>
          <a:p>
            <a:pPr algn="just">
              <a:lnSpc>
                <a:spcPct val="106000"/>
              </a:lnSpc>
              <a:spcAft>
                <a:spcPts val="0"/>
              </a:spcAft>
            </a:pPr>
            <a:r>
              <a:rPr lang="en-IN"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His grandfather, Rasool </a:t>
            </a:r>
            <a:r>
              <a:rPr lang="en-IN" sz="4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Bux</a:t>
            </a:r>
            <a:r>
              <a:rPr lang="en-IN"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Khan, was the </a:t>
            </a:r>
            <a:r>
              <a:rPr lang="en-IN" sz="40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shehnai-</a:t>
            </a:r>
            <a:r>
              <a:rPr lang="en-IN" sz="40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nawaz</a:t>
            </a:r>
            <a:r>
              <a:rPr lang="en-IN"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of the </a:t>
            </a:r>
            <a:r>
              <a:rPr lang="en-IN" sz="4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Bhojpur</a:t>
            </a:r>
            <a:r>
              <a:rPr lang="en-IN"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king’s court. His father, </a:t>
            </a:r>
            <a:r>
              <a:rPr lang="en-IN" sz="4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Paigambar</a:t>
            </a:r>
            <a:r>
              <a:rPr lang="en-IN"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IN" sz="4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Bux</a:t>
            </a:r>
            <a:r>
              <a:rPr lang="en-IN"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and other paternal ancestors were also great shehnai players.</a:t>
            </a:r>
            <a:endParaRPr lang="en-IN"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en-IN"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0"/>
              </a:spcAft>
            </a:pPr>
            <a:r>
              <a:rPr lang="en-IN" sz="40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paternal ancestors: ancestors of the father</a:t>
            </a:r>
            <a:endParaRPr lang="en-IN"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en-IN"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en-IN"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young boy took to music early in life.</a:t>
            </a:r>
            <a:endParaRPr lang="en-IN"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en-IN"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en-IN"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the age of three when his mother took him to his maternal uncle’s house in </a:t>
            </a:r>
            <a:r>
              <a:rPr lang="en-IN" sz="4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Benaras</a:t>
            </a:r>
            <a:r>
              <a:rPr lang="en-IN"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(now Varanasi), Bismillah was fascinated watching his uncles practice the shehnai.</a:t>
            </a:r>
            <a:endParaRPr lang="en-IN"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en-IN"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en-IN"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0"/>
              </a:spcAft>
            </a:pPr>
            <a:r>
              <a:rPr lang="en-IN"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Soon Bismillah started accompanying his uncle, Ali </a:t>
            </a:r>
            <a:r>
              <a:rPr lang="en-IN" sz="4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Bux</a:t>
            </a:r>
            <a:r>
              <a:rPr lang="en-IN"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to the Vishnu temple of </a:t>
            </a:r>
            <a:r>
              <a:rPr lang="en-IN" sz="4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Benaras</a:t>
            </a:r>
            <a:r>
              <a:rPr lang="en-IN"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where </a:t>
            </a:r>
            <a:r>
              <a:rPr lang="en-IN" sz="4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Bux</a:t>
            </a:r>
            <a:r>
              <a:rPr lang="en-IN"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was employed to play the shehnai.</a:t>
            </a:r>
            <a:endParaRPr lang="en-IN"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3523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50A95D-0E83-4AE4-BF47-D4C882AC824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a:t>
            </a:fld>
            <a:endParaRPr lang="en-US"/>
          </a:p>
        </p:txBody>
      </p:sp>
      <p:sp>
        <p:nvSpPr>
          <p:cNvPr id="7" name="TextBox 6">
            <a:extLst>
              <a:ext uri="{FF2B5EF4-FFF2-40B4-BE49-F238E27FC236}">
                <a16:creationId xmlns:a16="http://schemas.microsoft.com/office/drawing/2014/main" id="{1CAB7758-F23C-437B-916C-57B1C509E8B4}"/>
              </a:ext>
            </a:extLst>
          </p:cNvPr>
          <p:cNvSpPr txBox="1"/>
          <p:nvPr/>
        </p:nvSpPr>
        <p:spPr>
          <a:xfrm>
            <a:off x="1451113" y="1391478"/>
            <a:ext cx="14690035" cy="8499827"/>
          </a:xfrm>
          <a:prstGeom prst="rect">
            <a:avLst/>
          </a:prstGeom>
          <a:noFill/>
        </p:spPr>
        <p:txBody>
          <a:bodyPr wrap="square">
            <a:spAutoFit/>
          </a:bodyPr>
          <a:lstStyle/>
          <a:p>
            <a:pPr>
              <a:lnSpc>
                <a:spcPct val="106000"/>
              </a:lnSpc>
              <a:spcAft>
                <a:spcPts val="0"/>
              </a:spcAft>
            </a:pPr>
            <a:r>
              <a:rPr lang="en-IN"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Soon Bismillah started accompanying his uncle, Ali </a:t>
            </a:r>
            <a:r>
              <a:rPr lang="en-IN"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Bux</a:t>
            </a:r>
            <a:r>
              <a:rPr lang="en-IN"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to the Vishnu temple of </a:t>
            </a:r>
            <a:r>
              <a:rPr lang="en-IN"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Benaras</a:t>
            </a:r>
            <a:r>
              <a:rPr lang="en-IN"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where </a:t>
            </a:r>
            <a:r>
              <a:rPr lang="en-IN"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Bux</a:t>
            </a:r>
            <a:r>
              <a:rPr lang="en-IN"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was employed to play the shehnai.</a:t>
            </a:r>
            <a:endParaRPr lang="en-IN"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en-IN"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Ali </a:t>
            </a:r>
            <a:r>
              <a:rPr lang="en-IN"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Bux</a:t>
            </a:r>
            <a:r>
              <a:rPr lang="en-IN"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would play the shehnai and Bismillah would sit captivated for hours on end.</a:t>
            </a:r>
            <a:endParaRPr lang="en-IN"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0"/>
              </a:spcAft>
            </a:pPr>
            <a:r>
              <a:rPr lang="en-IN" sz="36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Captivated: attracted</a:t>
            </a:r>
            <a:endParaRPr lang="en-IN"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0"/>
              </a:spcAft>
            </a:pPr>
            <a:r>
              <a:rPr lang="en-IN" sz="36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on end: for a very long time without stopping, continuously</a:t>
            </a:r>
            <a:endParaRPr lang="en-IN"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0"/>
              </a:spcAft>
            </a:pPr>
            <a:r>
              <a:rPr lang="en-IN"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Slowly, he started getting lessons in playing the instrument and would sit practicing throughout the day.</a:t>
            </a:r>
            <a:endParaRPr lang="en-IN"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0"/>
              </a:spcAft>
            </a:pPr>
            <a:r>
              <a:rPr lang="en-IN"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 years to come the temple of Balaji and Mangala </a:t>
            </a:r>
            <a:r>
              <a:rPr lang="en-IN"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Maiya</a:t>
            </a:r>
            <a:r>
              <a:rPr lang="en-IN"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and the banks of the Ganga became the young apprentice’s favourite haunts where he could practice in solitude.</a:t>
            </a:r>
            <a:endParaRPr lang="en-IN"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0"/>
              </a:spcAft>
            </a:pPr>
            <a:r>
              <a:rPr lang="en-IN" sz="36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apprentice: trainee</a:t>
            </a:r>
            <a:endParaRPr lang="en-IN"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0"/>
              </a:spcAft>
            </a:pPr>
            <a:r>
              <a:rPr lang="en-IN" sz="36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haunt: place you like come, where you like to visit many times a day</a:t>
            </a:r>
            <a:endParaRPr lang="en-IN"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0"/>
              </a:spcAft>
            </a:pPr>
            <a:r>
              <a:rPr lang="en-IN" sz="36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solitude: being alone, single</a:t>
            </a:r>
            <a:endParaRPr lang="en-IN"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en-IN"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1746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A6B47D-676C-4B08-A480-C9B309EF894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a:t>
            </a:fld>
            <a:endParaRPr lang="en-US"/>
          </a:p>
        </p:txBody>
      </p:sp>
      <p:pic>
        <p:nvPicPr>
          <p:cNvPr id="6" name="Picture 5">
            <a:extLst>
              <a:ext uri="{FF2B5EF4-FFF2-40B4-BE49-F238E27FC236}">
                <a16:creationId xmlns:a16="http://schemas.microsoft.com/office/drawing/2014/main" id="{738BB2D6-C2C2-43D5-8DF8-9FADB7D26BD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816626" y="1828800"/>
            <a:ext cx="10455965" cy="6778487"/>
          </a:xfrm>
          <a:prstGeom prst="rect">
            <a:avLst/>
          </a:prstGeom>
          <a:noFill/>
          <a:ln>
            <a:noFill/>
          </a:ln>
        </p:spPr>
      </p:pic>
    </p:spTree>
    <p:extLst>
      <p:ext uri="{BB962C8B-B14F-4D97-AF65-F5344CB8AC3E}">
        <p14:creationId xmlns:p14="http://schemas.microsoft.com/office/powerpoint/2010/main" val="4005720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5002230-CB0E-4B54-BF3D-64F9AF9CDB2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7</a:t>
            </a:fld>
            <a:endParaRPr lang="en-US"/>
          </a:p>
        </p:txBody>
      </p:sp>
      <p:sp>
        <p:nvSpPr>
          <p:cNvPr id="5" name="TextBox 4">
            <a:extLst>
              <a:ext uri="{FF2B5EF4-FFF2-40B4-BE49-F238E27FC236}">
                <a16:creationId xmlns:a16="http://schemas.microsoft.com/office/drawing/2014/main" id="{2644766B-F34E-4ABD-98C6-E5557E3CFA3F}"/>
              </a:ext>
            </a:extLst>
          </p:cNvPr>
          <p:cNvSpPr txBox="1"/>
          <p:nvPr/>
        </p:nvSpPr>
        <p:spPr>
          <a:xfrm>
            <a:off x="2961861" y="1649897"/>
            <a:ext cx="13020261" cy="7890493"/>
          </a:xfrm>
          <a:prstGeom prst="rect">
            <a:avLst/>
          </a:prstGeom>
          <a:noFill/>
        </p:spPr>
        <p:txBody>
          <a:bodyPr wrap="square">
            <a:spAutoFit/>
          </a:bodyPr>
          <a:lstStyle/>
          <a:p>
            <a:pPr algn="just">
              <a:lnSpc>
                <a:spcPct val="106000"/>
              </a:lnSpc>
              <a:spcAft>
                <a:spcPts val="0"/>
              </a:spcAft>
            </a:pPr>
            <a:r>
              <a:rPr lang="en-IN"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flowing waters of the Ganga inspired him to improvise and invent ragas that were earlier considered to be beyond the range of the shehnai.</a:t>
            </a:r>
            <a:endParaRPr lang="en-IN"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en-IN"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the age of 14, Bismillah accompanied his uncle to the Allahabad Music Conference.</a:t>
            </a:r>
            <a:endParaRPr lang="en-IN"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en-IN"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the end of his recital, </a:t>
            </a:r>
            <a:r>
              <a:rPr lang="en-IN" sz="4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Ustaad</a:t>
            </a:r>
            <a:r>
              <a:rPr lang="en-IN"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IN" sz="4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Faiyaz</a:t>
            </a:r>
            <a:r>
              <a:rPr lang="en-IN"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Khan patted the young boy’s back and said, “Work hard and you shall make it.”</a:t>
            </a:r>
            <a:endParaRPr lang="en-IN"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0"/>
              </a:spcAft>
            </a:pPr>
            <a:r>
              <a:rPr lang="en-IN" sz="40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recital: performance</a:t>
            </a:r>
            <a:endParaRPr lang="en-IN"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1200"/>
              </a:spcAft>
            </a:pPr>
            <a:r>
              <a:rPr lang="en-IN"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With the opening of the All India Radio in Lucknow in 1938 came </a:t>
            </a:r>
            <a:r>
              <a:rPr lang="en-IN" sz="4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Bismillah’s</a:t>
            </a:r>
            <a:r>
              <a:rPr lang="en-IN"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big break. He soon became an often-heard shehnai player on radio.</a:t>
            </a:r>
            <a:endParaRPr lang="en-IN"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4807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805A80-C943-42B8-BD02-55B449FC903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8</a:t>
            </a:fld>
            <a:endParaRPr lang="en-US"/>
          </a:p>
        </p:txBody>
      </p:sp>
      <p:sp>
        <p:nvSpPr>
          <p:cNvPr id="6" name="TextBox 5">
            <a:extLst>
              <a:ext uri="{FF2B5EF4-FFF2-40B4-BE49-F238E27FC236}">
                <a16:creationId xmlns:a16="http://schemas.microsoft.com/office/drawing/2014/main" id="{9F3F31D5-845C-4603-A8A7-E8C6FD29FA89}"/>
              </a:ext>
            </a:extLst>
          </p:cNvPr>
          <p:cNvSpPr txBox="1"/>
          <p:nvPr/>
        </p:nvSpPr>
        <p:spPr>
          <a:xfrm>
            <a:off x="4572000" y="4994581"/>
            <a:ext cx="9144000" cy="307777"/>
          </a:xfrm>
          <a:prstGeom prst="rect">
            <a:avLst/>
          </a:prstGeom>
          <a:noFill/>
        </p:spPr>
        <p:txBody>
          <a:bodyPr wrap="square">
            <a:spAutoFit/>
          </a:bodyPr>
          <a:lstStyle/>
          <a:p>
            <a:r>
              <a:rPr lang="en-IN" b="0">
                <a:effectLst/>
              </a:rPr>
              <a:t> </a:t>
            </a:r>
            <a:endParaRPr lang="en-IN" dirty="0"/>
          </a:p>
        </p:txBody>
      </p:sp>
      <p:sp>
        <p:nvSpPr>
          <p:cNvPr id="8" name="TextBox 7">
            <a:extLst>
              <a:ext uri="{FF2B5EF4-FFF2-40B4-BE49-F238E27FC236}">
                <a16:creationId xmlns:a16="http://schemas.microsoft.com/office/drawing/2014/main" id="{882B0C1A-3883-41BC-BC1E-860E10714B72}"/>
              </a:ext>
            </a:extLst>
          </p:cNvPr>
          <p:cNvSpPr txBox="1"/>
          <p:nvPr/>
        </p:nvSpPr>
        <p:spPr>
          <a:xfrm>
            <a:off x="4572000" y="4994581"/>
            <a:ext cx="9144000" cy="307777"/>
          </a:xfrm>
          <a:prstGeom prst="rect">
            <a:avLst/>
          </a:prstGeom>
          <a:noFill/>
        </p:spPr>
        <p:txBody>
          <a:bodyPr wrap="square">
            <a:spAutoFit/>
          </a:bodyPr>
          <a:lstStyle/>
          <a:p>
            <a:r>
              <a:rPr lang="en-IN" b="0" dirty="0">
                <a:effectLst/>
              </a:rPr>
              <a:t> </a:t>
            </a:r>
            <a:endParaRPr lang="en-IN" dirty="0"/>
          </a:p>
        </p:txBody>
      </p:sp>
      <p:sp>
        <p:nvSpPr>
          <p:cNvPr id="10" name="TextBox 9">
            <a:extLst>
              <a:ext uri="{FF2B5EF4-FFF2-40B4-BE49-F238E27FC236}">
                <a16:creationId xmlns:a16="http://schemas.microsoft.com/office/drawing/2014/main" id="{81D27190-83BD-4A22-9E93-BC1B859FF0D3}"/>
              </a:ext>
            </a:extLst>
          </p:cNvPr>
          <p:cNvSpPr txBox="1"/>
          <p:nvPr/>
        </p:nvSpPr>
        <p:spPr>
          <a:xfrm>
            <a:off x="4572000" y="4994581"/>
            <a:ext cx="9144000" cy="307777"/>
          </a:xfrm>
          <a:prstGeom prst="rect">
            <a:avLst/>
          </a:prstGeom>
          <a:noFill/>
        </p:spPr>
        <p:txBody>
          <a:bodyPr wrap="square">
            <a:spAutoFit/>
          </a:bodyPr>
          <a:lstStyle/>
          <a:p>
            <a:r>
              <a:rPr lang="en-IN" dirty="0"/>
              <a:t> </a:t>
            </a:r>
          </a:p>
        </p:txBody>
      </p:sp>
      <p:sp>
        <p:nvSpPr>
          <p:cNvPr id="7" name="TextBox 6">
            <a:extLst>
              <a:ext uri="{FF2B5EF4-FFF2-40B4-BE49-F238E27FC236}">
                <a16:creationId xmlns:a16="http://schemas.microsoft.com/office/drawing/2014/main" id="{86826B23-8B9E-47E1-B95A-3F24EA23478C}"/>
              </a:ext>
            </a:extLst>
          </p:cNvPr>
          <p:cNvSpPr txBox="1"/>
          <p:nvPr/>
        </p:nvSpPr>
        <p:spPr>
          <a:xfrm>
            <a:off x="4572000" y="4994581"/>
            <a:ext cx="9144000" cy="307777"/>
          </a:xfrm>
          <a:prstGeom prst="rect">
            <a:avLst/>
          </a:prstGeom>
          <a:noFill/>
        </p:spPr>
        <p:txBody>
          <a:bodyPr wrap="square">
            <a:spAutoFit/>
          </a:bodyPr>
          <a:lstStyle/>
          <a:p>
            <a:r>
              <a:rPr lang="en-IN" b="0" dirty="0">
                <a:effectLst/>
              </a:rPr>
              <a:t> </a:t>
            </a:r>
            <a:endParaRPr lang="en-IN" dirty="0"/>
          </a:p>
        </p:txBody>
      </p:sp>
      <p:sp>
        <p:nvSpPr>
          <p:cNvPr id="9" name="TextBox 8">
            <a:extLst>
              <a:ext uri="{FF2B5EF4-FFF2-40B4-BE49-F238E27FC236}">
                <a16:creationId xmlns:a16="http://schemas.microsoft.com/office/drawing/2014/main" id="{C8982FD7-00C4-4C32-9D10-9C0C36E01CD8}"/>
              </a:ext>
            </a:extLst>
          </p:cNvPr>
          <p:cNvSpPr txBox="1"/>
          <p:nvPr/>
        </p:nvSpPr>
        <p:spPr>
          <a:xfrm>
            <a:off x="4572000" y="4994581"/>
            <a:ext cx="9144000" cy="307777"/>
          </a:xfrm>
          <a:prstGeom prst="rect">
            <a:avLst/>
          </a:prstGeom>
          <a:noFill/>
        </p:spPr>
        <p:txBody>
          <a:bodyPr wrap="square">
            <a:spAutoFit/>
          </a:bodyPr>
          <a:lstStyle/>
          <a:p>
            <a:r>
              <a:rPr lang="en-IN" b="0" dirty="0">
                <a:effectLst/>
              </a:rPr>
              <a:t> </a:t>
            </a:r>
            <a:endParaRPr lang="en-IN" dirty="0"/>
          </a:p>
        </p:txBody>
      </p:sp>
      <p:sp>
        <p:nvSpPr>
          <p:cNvPr id="11" name="TextBox 10">
            <a:extLst>
              <a:ext uri="{FF2B5EF4-FFF2-40B4-BE49-F238E27FC236}">
                <a16:creationId xmlns:a16="http://schemas.microsoft.com/office/drawing/2014/main" id="{ED19F8F7-DC54-4384-A2B7-BCB9A2FBD1C9}"/>
              </a:ext>
            </a:extLst>
          </p:cNvPr>
          <p:cNvSpPr txBox="1"/>
          <p:nvPr/>
        </p:nvSpPr>
        <p:spPr>
          <a:xfrm>
            <a:off x="4572000" y="4994581"/>
            <a:ext cx="9144000" cy="307777"/>
          </a:xfrm>
          <a:prstGeom prst="rect">
            <a:avLst/>
          </a:prstGeom>
          <a:noFill/>
        </p:spPr>
        <p:txBody>
          <a:bodyPr wrap="square">
            <a:spAutoFit/>
          </a:bodyPr>
          <a:lstStyle/>
          <a:p>
            <a:r>
              <a:rPr lang="en-IN" dirty="0"/>
              <a:t> </a:t>
            </a:r>
          </a:p>
        </p:txBody>
      </p:sp>
      <p:sp>
        <p:nvSpPr>
          <p:cNvPr id="14" name="TextBox 13">
            <a:extLst>
              <a:ext uri="{FF2B5EF4-FFF2-40B4-BE49-F238E27FC236}">
                <a16:creationId xmlns:a16="http://schemas.microsoft.com/office/drawing/2014/main" id="{DE2C0BB6-50CC-48A4-80A4-DD4583354E35}"/>
              </a:ext>
            </a:extLst>
          </p:cNvPr>
          <p:cNvSpPr txBox="1"/>
          <p:nvPr/>
        </p:nvSpPr>
        <p:spPr>
          <a:xfrm>
            <a:off x="2743200" y="1510748"/>
            <a:ext cx="10972800" cy="4938468"/>
          </a:xfrm>
          <a:prstGeom prst="rect">
            <a:avLst/>
          </a:prstGeom>
          <a:noFill/>
        </p:spPr>
        <p:txBody>
          <a:bodyPr wrap="square">
            <a:spAutoFit/>
          </a:bodyPr>
          <a:lstStyle/>
          <a:p>
            <a:pPr>
              <a:lnSpc>
                <a:spcPct val="106000"/>
              </a:lnSpc>
              <a:spcAft>
                <a:spcPts val="0"/>
              </a:spcAft>
            </a:pPr>
            <a:r>
              <a:rPr lang="en-IN" sz="6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When India gained independence on 15 August 1947, Bismillah Khan became the first Indian to greet the nation with his shehnai.</a:t>
            </a:r>
            <a:endParaRPr lang="en-IN" sz="6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58AB80E3-CAFB-4A12-BD36-C0A08D6BCBB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853362" y="6449216"/>
            <a:ext cx="8208273" cy="2973080"/>
          </a:xfrm>
          <a:prstGeom prst="rect">
            <a:avLst/>
          </a:prstGeom>
          <a:noFill/>
          <a:ln>
            <a:noFill/>
          </a:ln>
        </p:spPr>
      </p:pic>
    </p:spTree>
    <p:extLst>
      <p:ext uri="{BB962C8B-B14F-4D97-AF65-F5344CB8AC3E}">
        <p14:creationId xmlns:p14="http://schemas.microsoft.com/office/powerpoint/2010/main" val="1303772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35E411-A4F1-4EEA-88E7-0DAF4A5A3F0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9</a:t>
            </a:fld>
            <a:endParaRPr lang="en-US"/>
          </a:p>
        </p:txBody>
      </p:sp>
      <p:sp>
        <p:nvSpPr>
          <p:cNvPr id="7" name="TextBox 6">
            <a:extLst>
              <a:ext uri="{FF2B5EF4-FFF2-40B4-BE49-F238E27FC236}">
                <a16:creationId xmlns:a16="http://schemas.microsoft.com/office/drawing/2014/main" id="{A0303C06-C90B-44FA-8704-A88FDA91DBC9}"/>
              </a:ext>
            </a:extLst>
          </p:cNvPr>
          <p:cNvSpPr txBox="1"/>
          <p:nvPr/>
        </p:nvSpPr>
        <p:spPr>
          <a:xfrm>
            <a:off x="1868557" y="1252330"/>
            <a:ext cx="14769547" cy="9003747"/>
          </a:xfrm>
          <a:prstGeom prst="rect">
            <a:avLst/>
          </a:prstGeom>
          <a:noFill/>
        </p:spPr>
        <p:txBody>
          <a:bodyPr wrap="square">
            <a:spAutoFit/>
          </a:bodyPr>
          <a:lstStyle/>
          <a:p>
            <a:pPr algn="just">
              <a:lnSpc>
                <a:spcPct val="106000"/>
              </a:lnSpc>
              <a:spcAft>
                <a:spcPts val="0"/>
              </a:spcAft>
            </a:pPr>
            <a:r>
              <a:rPr lang="en-IN"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 poured his heart out into Raag </a:t>
            </a:r>
            <a:r>
              <a:rPr lang="en-IN" sz="3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Kafi</a:t>
            </a:r>
            <a:r>
              <a:rPr lang="en-IN"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from the Red Fort to an audience which included Pandit Jawaharlal Nehru, who later gave his famous ‘Tryst with Destiny’ speech.</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en-I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Bismillah Khan has given many memorable performances both in India and abroad. His first trip abroad was to Afghanistan where King </a:t>
            </a:r>
            <a:r>
              <a:rPr lang="en-IN" sz="3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Zahir</a:t>
            </a:r>
            <a:r>
              <a:rPr lang="en-IN"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Shah was so taken in by the maestro that he gifted him priceless Persian carpets and other souvenirs.</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en-I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32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taken in by: attracted or charmed by</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en-I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32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souvenirs: things given in memory of a place, person or event</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en-I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King of Afghanistan was not the only one to be fascinated with </a:t>
            </a:r>
            <a:r>
              <a:rPr lang="en-IN" sz="3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Bismillah’s</a:t>
            </a:r>
            <a:r>
              <a:rPr lang="en-IN"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music. Film director Vijay Bhatt was so impressed after hearing Bismillah play at a festival that he named a film after the instrument called </a:t>
            </a:r>
            <a:r>
              <a:rPr lang="en-IN" sz="3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Gunj</a:t>
            </a:r>
            <a:r>
              <a:rPr lang="en-IN"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IN" sz="3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Uthi</a:t>
            </a:r>
            <a:r>
              <a:rPr lang="en-IN"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Shehnai.</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en-I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film was a hit, and one of Bismillah Khan’s compositions, “</a:t>
            </a:r>
            <a:r>
              <a:rPr lang="en-IN" sz="3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Dil</a:t>
            </a:r>
            <a:r>
              <a:rPr lang="en-IN"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ka </a:t>
            </a:r>
            <a:r>
              <a:rPr lang="en-IN" sz="3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khilona</a:t>
            </a:r>
            <a:r>
              <a:rPr lang="en-IN"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IN" sz="3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hai</a:t>
            </a:r>
            <a:r>
              <a:rPr lang="en-IN"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toot </a:t>
            </a:r>
            <a:r>
              <a:rPr lang="en-IN" sz="3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gaya</a:t>
            </a:r>
            <a:r>
              <a:rPr lang="en-IN"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turned out to be a nationwide chartbuster!</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en-I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0"/>
              </a:spcAft>
            </a:pPr>
            <a:r>
              <a:rPr lang="en-IN" sz="32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chartbuster: record breaker</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en-IN"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1272644"/>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TotalTime>
  <Words>1506</Words>
  <Application>Microsoft Office PowerPoint</Application>
  <PresentationFormat>Custom</PresentationFormat>
  <Paragraphs>111</Paragraphs>
  <Slides>15</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Times New Roman</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ENG SNSACD</cp:lastModifiedBy>
  <cp:revision>38</cp:revision>
  <dcterms:created xsi:type="dcterms:W3CDTF">2006-08-16T00:00:00Z</dcterms:created>
  <dcterms:modified xsi:type="dcterms:W3CDTF">2020-07-11T09:24:38Z</dcterms:modified>
</cp:coreProperties>
</file>